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2"/>
    <p:sldId id="265" r:id="rId3"/>
    <p:sldId id="268" r:id="rId4"/>
    <p:sldId id="269" r:id="rId5"/>
    <p:sldId id="270" r:id="rId6"/>
    <p:sldId id="272" r:id="rId7"/>
    <p:sldId id="267" r:id="rId8"/>
    <p:sldId id="271" r:id="rId9"/>
    <p:sldId id="275" r:id="rId10"/>
    <p:sldId id="273" r:id="rId11"/>
    <p:sldId id="263" r:id="rId12"/>
  </p:sldIdLst>
  <p:sldSz cx="12192000" cy="6858000"/>
  <p:notesSz cx="6858000" cy="9144000"/>
  <p:embeddedFontLst>
    <p:embeddedFont>
      <p:font typeface="나눔고딕" panose="020D0604000000000000" pitchFamily="50" charset="-127"/>
      <p:regular r:id="rId14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9571B-A40D-46E8-867B-C2B7A9DD2A44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B8A2E-5566-4415-90DE-D9D870F4E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346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8B10-7B6C-47E0-AD8F-EC9009332F34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8BB9-4617-42B5-B179-4C3BE53A0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6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8B10-7B6C-47E0-AD8F-EC9009332F34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8BB9-4617-42B5-B179-4C3BE53A0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2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8B10-7B6C-47E0-AD8F-EC9009332F34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8BB9-4617-42B5-B179-4C3BE53A0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4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8B10-7B6C-47E0-AD8F-EC9009332F34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8BB9-4617-42B5-B179-4C3BE53A0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59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8B10-7B6C-47E0-AD8F-EC9009332F34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8BB9-4617-42B5-B179-4C3BE53A0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31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8B10-7B6C-47E0-AD8F-EC9009332F34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8BB9-4617-42B5-B179-4C3BE53A0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1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8B10-7B6C-47E0-AD8F-EC9009332F34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8BB9-4617-42B5-B179-4C3BE53A0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94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8B10-7B6C-47E0-AD8F-EC9009332F34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8BB9-4617-42B5-B179-4C3BE53A0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57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8B10-7B6C-47E0-AD8F-EC9009332F34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8BB9-4617-42B5-B179-4C3BE53A0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45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8B10-7B6C-47E0-AD8F-EC9009332F34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8BB9-4617-42B5-B179-4C3BE53A0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2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8B10-7B6C-47E0-AD8F-EC9009332F34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8BB9-4617-42B5-B179-4C3BE53A0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4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B8B10-7B6C-47E0-AD8F-EC9009332F34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C8BB9-4617-42B5-B179-4C3BE53A0C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6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0"/>
            <a:ext cx="12192000" cy="2325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072827" y="1969166"/>
            <a:ext cx="8069405" cy="69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SleepCareKit</a:t>
            </a:r>
            <a:r>
              <a:rPr lang="en-US" altLang="ko-K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Progress &amp; Algorithm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20045" y="5097849"/>
            <a:ext cx="7783259" cy="79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2018-08-23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20000"/>
              </a:lnSpc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RTLAB </a:t>
            </a:r>
            <a:r>
              <a:rPr lang="ko-KR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전영준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2256413" y="2754331"/>
            <a:ext cx="77022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20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 52"/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cxnSp>
        <p:nvCxnSpPr>
          <p:cNvPr id="4" name="직선 연결선 3"/>
          <p:cNvCxnSpPr/>
          <p:nvPr/>
        </p:nvCxnSpPr>
        <p:spPr>
          <a:xfrm>
            <a:off x="455023" y="759175"/>
            <a:ext cx="40508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78244" y="235955"/>
            <a:ext cx="2204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work</a:t>
            </a:r>
            <a:endParaRPr lang="ko-KR" altLang="en-U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577953" y="1462465"/>
            <a:ext cx="9873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Measurement test required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   1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 It is not easy to check Spo2 reduction interval without apnea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   2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 Actual pillow construction is required. Will be produced next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577953" y="3153042"/>
            <a:ext cx="9873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Apnea Risk Level Algorithm 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Apnea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error condition must be assumed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 1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 When only Spo2 decreases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  2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 When only apnea occurs (Spo2 does not decrease)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577953" y="5120618"/>
            <a:ext cx="9873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Motion check using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accelerometer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  - Relationship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between apnea and posture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  - Decrease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Spo2 due to movement that is not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apnea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97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3511296" y="4183380"/>
            <a:ext cx="5129784" cy="0"/>
          </a:xfrm>
          <a:prstGeom prst="line">
            <a:avLst/>
          </a:prstGeom>
          <a:ln w="19050">
            <a:solidFill>
              <a:srgbClr val="FCF3DC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591050" y="2276320"/>
            <a:ext cx="2892552" cy="978676"/>
            <a:chOff x="4563618" y="2395192"/>
            <a:chExt cx="2892552" cy="978676"/>
          </a:xfrm>
        </p:grpSpPr>
        <p:sp>
          <p:nvSpPr>
            <p:cNvPr id="11" name="포인트가 5개인 별 10"/>
            <p:cNvSpPr/>
            <p:nvPr/>
          </p:nvSpPr>
          <p:spPr>
            <a:xfrm>
              <a:off x="7323582" y="2632935"/>
              <a:ext cx="132588" cy="132588"/>
            </a:xfrm>
            <a:prstGeom prst="star5">
              <a:avLst/>
            </a:prstGeom>
            <a:solidFill>
              <a:srgbClr val="FCF3DC"/>
            </a:solidFill>
            <a:ln>
              <a:solidFill>
                <a:srgbClr val="FCF3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4563618" y="2395192"/>
              <a:ext cx="2842260" cy="978676"/>
              <a:chOff x="4655058" y="2130284"/>
              <a:chExt cx="2842260" cy="1200912"/>
            </a:xfrm>
          </p:grpSpPr>
          <p:sp>
            <p:nvSpPr>
              <p:cNvPr id="10" name="원호 9"/>
              <p:cNvSpPr/>
              <p:nvPr/>
            </p:nvSpPr>
            <p:spPr>
              <a:xfrm>
                <a:off x="4691634" y="2130284"/>
                <a:ext cx="2805684" cy="1005840"/>
              </a:xfrm>
              <a:prstGeom prst="arc">
                <a:avLst>
                  <a:gd name="adj1" fmla="val 17220607"/>
                  <a:gd name="adj2" fmla="val 20969242"/>
                </a:avLst>
              </a:prstGeom>
              <a:ln>
                <a:solidFill>
                  <a:srgbClr val="FCF3DC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원호 11"/>
              <p:cNvSpPr/>
              <p:nvPr/>
            </p:nvSpPr>
            <p:spPr>
              <a:xfrm>
                <a:off x="4673346" y="2227820"/>
                <a:ext cx="2805684" cy="1005840"/>
              </a:xfrm>
              <a:prstGeom prst="arc">
                <a:avLst>
                  <a:gd name="adj1" fmla="val 12703198"/>
                  <a:gd name="adj2" fmla="val 20969242"/>
                </a:avLst>
              </a:prstGeom>
              <a:ln>
                <a:solidFill>
                  <a:srgbClr val="FCF3DC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원호 12"/>
              <p:cNvSpPr/>
              <p:nvPr/>
            </p:nvSpPr>
            <p:spPr>
              <a:xfrm>
                <a:off x="4655058" y="2325356"/>
                <a:ext cx="2805684" cy="1005840"/>
              </a:xfrm>
              <a:prstGeom prst="arc">
                <a:avLst>
                  <a:gd name="adj1" fmla="val 11644468"/>
                  <a:gd name="adj2" fmla="val 20969242"/>
                </a:avLst>
              </a:prstGeom>
              <a:ln>
                <a:solidFill>
                  <a:srgbClr val="FCF3DC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5163694" y="3167390"/>
            <a:ext cx="1864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8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 52"/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sp>
        <p:nvSpPr>
          <p:cNvPr id="56" name="자유형 55"/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sp>
        <p:nvSpPr>
          <p:cNvPr id="59" name="자유형 58"/>
          <p:cNvSpPr/>
          <p:nvPr/>
        </p:nvSpPr>
        <p:spPr>
          <a:xfrm>
            <a:off x="7469901" y="4531334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cxnSp>
        <p:nvCxnSpPr>
          <p:cNvPr id="4" name="직선 연결선 3"/>
          <p:cNvCxnSpPr/>
          <p:nvPr/>
        </p:nvCxnSpPr>
        <p:spPr>
          <a:xfrm>
            <a:off x="455023" y="759175"/>
            <a:ext cx="40508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5023" y="194189"/>
            <a:ext cx="3730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Table of Contents</a:t>
            </a:r>
            <a:endParaRPr lang="ko-KR" altLang="en-US" sz="3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136B31F-2DDB-45F3-9A58-D6AB1F682F53}"/>
              </a:ext>
            </a:extLst>
          </p:cNvPr>
          <p:cNvGrpSpPr/>
          <p:nvPr/>
        </p:nvGrpSpPr>
        <p:grpSpPr>
          <a:xfrm>
            <a:off x="1164238" y="1747500"/>
            <a:ext cx="8370459" cy="461665"/>
            <a:chOff x="6363392" y="2671042"/>
            <a:chExt cx="5141423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323ADC-1895-4E69-A29F-660DDB943DA0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2"/>
                  </a:solidFill>
                </a:rPr>
                <a:t>01</a:t>
              </a:r>
              <a:endParaRPr lang="ko-KR" altLang="en-US" sz="2400" b="1" dirty="0">
                <a:solidFill>
                  <a:schemeClr val="tx2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3DE305-B897-47BC-9EFF-785ABC814468}"/>
                </a:ext>
              </a:extLst>
            </p:cNvPr>
            <p:cNvSpPr txBox="1"/>
            <p:nvPr/>
          </p:nvSpPr>
          <p:spPr>
            <a:xfrm flipH="1">
              <a:off x="7033023" y="2671042"/>
              <a:ext cx="4471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err="1" smtClean="0">
                  <a:solidFill>
                    <a:schemeClr val="tx2"/>
                  </a:solidFill>
                </a:rPr>
                <a:t>SleepCareKit</a:t>
              </a:r>
              <a:r>
                <a:rPr lang="en-US" altLang="ko-KR" sz="2400" b="1" dirty="0" smtClean="0">
                  <a:solidFill>
                    <a:schemeClr val="tx2"/>
                  </a:solidFill>
                </a:rPr>
                <a:t> Overview</a:t>
              </a:r>
              <a:endParaRPr lang="ko-KR" altLang="en-US" sz="24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3D3A7FA-87AF-447A-AA49-3B4751BE95F4}"/>
              </a:ext>
            </a:extLst>
          </p:cNvPr>
          <p:cNvGrpSpPr/>
          <p:nvPr/>
        </p:nvGrpSpPr>
        <p:grpSpPr>
          <a:xfrm>
            <a:off x="1164239" y="2574156"/>
            <a:ext cx="7870776" cy="461666"/>
            <a:chOff x="6363392" y="2671041"/>
            <a:chExt cx="4401668" cy="46166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4FC3E-440D-43D4-BCB3-29FF0D17CB94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2"/>
                  </a:solidFill>
                </a:rPr>
                <a:t>02</a:t>
              </a:r>
              <a:endParaRPr lang="ko-KR" altLang="en-US" sz="2400" b="1" dirty="0">
                <a:solidFill>
                  <a:schemeClr val="tx2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4D558A-90CD-437B-BB03-95F40DA61AFF}"/>
                </a:ext>
              </a:extLst>
            </p:cNvPr>
            <p:cNvSpPr txBox="1"/>
            <p:nvPr/>
          </p:nvSpPr>
          <p:spPr>
            <a:xfrm flipH="1">
              <a:off x="6973070" y="2671041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2"/>
                  </a:solidFill>
                </a:rPr>
                <a:t>Setting &amp; Operating</a:t>
              </a:r>
              <a:endParaRPr lang="ko-KR" altLang="en-US" sz="24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9CBDC4-4C2E-4869-85B9-98B30018B27B}"/>
              </a:ext>
            </a:extLst>
          </p:cNvPr>
          <p:cNvGrpSpPr/>
          <p:nvPr/>
        </p:nvGrpSpPr>
        <p:grpSpPr>
          <a:xfrm>
            <a:off x="1164239" y="3400813"/>
            <a:ext cx="7263720" cy="461665"/>
            <a:chOff x="6363392" y="2671042"/>
            <a:chExt cx="4461626" cy="4616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C0EB09-5904-44ED-9018-DB7A8DADCA09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2"/>
                  </a:solidFill>
                </a:rPr>
                <a:t>03</a:t>
              </a:r>
              <a:endParaRPr lang="ko-KR" altLang="en-US" sz="2400" b="1" dirty="0">
                <a:solidFill>
                  <a:schemeClr val="tx2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A766D6-98A3-44E5-B528-B527EE8771E5}"/>
                </a:ext>
              </a:extLst>
            </p:cNvPr>
            <p:cNvSpPr txBox="1"/>
            <p:nvPr/>
          </p:nvSpPr>
          <p:spPr>
            <a:xfrm flipH="1">
              <a:off x="7033028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2"/>
                  </a:solidFill>
                </a:rPr>
                <a:t>ARL Algorithm </a:t>
              </a:r>
              <a:r>
                <a:rPr lang="en-US" altLang="ko-KR" sz="2400" b="1" dirty="0" err="1">
                  <a:solidFill>
                    <a:schemeClr val="tx2"/>
                  </a:solidFill>
                </a:rPr>
                <a:t>FlowChart</a:t>
              </a:r>
              <a:endParaRPr lang="ko-KR" altLang="en-US" sz="24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2FCC982-4EE5-475D-BD4A-94B5B2D14F4F}"/>
              </a:ext>
            </a:extLst>
          </p:cNvPr>
          <p:cNvGrpSpPr/>
          <p:nvPr/>
        </p:nvGrpSpPr>
        <p:grpSpPr>
          <a:xfrm>
            <a:off x="1164239" y="4227468"/>
            <a:ext cx="7263719" cy="461665"/>
            <a:chOff x="6363392" y="2671042"/>
            <a:chExt cx="4461625" cy="46166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3A4E2A-EACB-4680-B586-8DE2D094A608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2"/>
                  </a:solidFill>
                </a:rPr>
                <a:t>04</a:t>
              </a:r>
              <a:endParaRPr lang="ko-KR" altLang="en-US" sz="2400" b="1" dirty="0">
                <a:solidFill>
                  <a:schemeClr val="tx2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A7DF5C-23EB-46EA-8BAE-B27895A059D7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2"/>
                  </a:solidFill>
                </a:rPr>
                <a:t>Further work</a:t>
              </a:r>
              <a:endParaRPr lang="ko-KR" altLang="en-US" sz="24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75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 52"/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sp>
        <p:nvSpPr>
          <p:cNvPr id="56" name="자유형 55"/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sp>
        <p:nvSpPr>
          <p:cNvPr id="59" name="자유형 58"/>
          <p:cNvSpPr/>
          <p:nvPr/>
        </p:nvSpPr>
        <p:spPr>
          <a:xfrm>
            <a:off x="7469901" y="4531334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cxnSp>
        <p:nvCxnSpPr>
          <p:cNvPr id="4" name="직선 연결선 3"/>
          <p:cNvCxnSpPr/>
          <p:nvPr/>
        </p:nvCxnSpPr>
        <p:spPr>
          <a:xfrm>
            <a:off x="455023" y="759175"/>
            <a:ext cx="40508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9453" y="235955"/>
            <a:ext cx="3902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SleepCareKit</a:t>
            </a:r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  <a:endParaRPr lang="ko-KR" altLang="en-U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ê´ë ¨ ì´ë¯¸ì§"/>
          <p:cNvPicPr>
            <a:picLocks noChangeAspect="1" noChangeArrowheads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80" y="1753541"/>
            <a:ext cx="2932871" cy="221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2331" y="2427199"/>
            <a:ext cx="3977757" cy="38517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2297850" y="2221250"/>
            <a:ext cx="619734" cy="390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82930" y="1417703"/>
            <a:ext cx="233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PAAR </a:t>
            </a:r>
            <a:r>
              <a:rPr lang="en-US" altLang="ko-KR" sz="1600" b="1" dirty="0"/>
              <a:t>TAG &amp; Pillow </a:t>
            </a:r>
            <a:endParaRPr lang="ko-KR" alt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648709" y="4363577"/>
            <a:ext cx="1552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Homecare Kit</a:t>
            </a:r>
            <a:endParaRPr lang="ko-KR" altLang="en-US" sz="160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11692" y="4256422"/>
            <a:ext cx="5071580" cy="1866472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870032" y="1353898"/>
            <a:ext cx="4487662" cy="1753505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4014025" y="1802287"/>
            <a:ext cx="24580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Head Posture Detection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Air Pad 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Secure airway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Posture 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6201644" y="4408462"/>
            <a:ext cx="30931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Bio-Signal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PPG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ACC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Apnea Detection (Spo2 &amp; Breath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Posture Determination(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ACC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Apnea Risk Level Algorithm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361365" y="3095787"/>
            <a:ext cx="574688" cy="1149019"/>
          </a:xfrm>
          <a:prstGeom prst="line">
            <a:avLst/>
          </a:prstGeom>
          <a:ln w="28575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804544" y="3610191"/>
            <a:ext cx="2154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Apnea warning Message</a:t>
            </a:r>
          </a:p>
        </p:txBody>
      </p:sp>
    </p:spTree>
    <p:extLst>
      <p:ext uri="{BB962C8B-B14F-4D97-AF65-F5344CB8AC3E}">
        <p14:creationId xmlns:p14="http://schemas.microsoft.com/office/powerpoint/2010/main" val="337841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 52"/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700778" y="190293"/>
            <a:ext cx="3857625" cy="64008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382385" y="1724075"/>
            <a:ext cx="1371600" cy="1371600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679170" y="922713"/>
            <a:ext cx="1039092" cy="399011"/>
          </a:xfrm>
          <a:prstGeom prst="ellipse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753985" y="1321725"/>
            <a:ext cx="1039092" cy="100494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807192" y="1149766"/>
            <a:ext cx="1288472" cy="14883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30512" y="3348396"/>
            <a:ext cx="4175499" cy="2944338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5307187" y="922713"/>
            <a:ext cx="5590798" cy="538439"/>
            <a:chOff x="5307187" y="922713"/>
            <a:chExt cx="5590798" cy="538439"/>
          </a:xfrm>
        </p:grpSpPr>
        <p:cxnSp>
          <p:nvCxnSpPr>
            <p:cNvPr id="7" name="직선 화살표 연결선 6"/>
            <p:cNvCxnSpPr/>
            <p:nvPr/>
          </p:nvCxnSpPr>
          <p:spPr>
            <a:xfrm>
              <a:off x="5307187" y="1404549"/>
              <a:ext cx="5590798" cy="56603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5307187" y="922713"/>
              <a:ext cx="53829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PAAR TAG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BLE communication with PAAR Band and UART communication with Arduino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307187" y="2088408"/>
            <a:ext cx="5590798" cy="538439"/>
            <a:chOff x="5307187" y="1803444"/>
            <a:chExt cx="5590798" cy="538439"/>
          </a:xfrm>
        </p:grpSpPr>
        <p:cxnSp>
          <p:nvCxnSpPr>
            <p:cNvPr id="35" name="직선 화살표 연결선 34"/>
            <p:cNvCxnSpPr/>
            <p:nvPr/>
          </p:nvCxnSpPr>
          <p:spPr>
            <a:xfrm>
              <a:off x="5307187" y="2285280"/>
              <a:ext cx="5590798" cy="56603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5307187" y="1803444"/>
              <a:ext cx="53829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Arduino : UART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communication with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Arduino &amp; Motor Relay Control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307187" y="3254103"/>
            <a:ext cx="5590798" cy="579823"/>
            <a:chOff x="5307187" y="2823719"/>
            <a:chExt cx="5590798" cy="579823"/>
          </a:xfrm>
        </p:grpSpPr>
        <p:cxnSp>
          <p:nvCxnSpPr>
            <p:cNvPr id="37" name="직선 화살표 연결선 36"/>
            <p:cNvCxnSpPr/>
            <p:nvPr/>
          </p:nvCxnSpPr>
          <p:spPr>
            <a:xfrm>
              <a:off x="5307187" y="3346939"/>
              <a:ext cx="5590798" cy="56603"/>
            </a:xfrm>
            <a:prstGeom prst="straightConnector1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5307187" y="2823719"/>
              <a:ext cx="53829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part that supplies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two motors and two valves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power at once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307187" y="4461182"/>
            <a:ext cx="5590798" cy="377582"/>
            <a:chOff x="5307187" y="3663869"/>
            <a:chExt cx="5590798" cy="377582"/>
          </a:xfrm>
        </p:grpSpPr>
        <p:cxnSp>
          <p:nvCxnSpPr>
            <p:cNvPr id="39" name="직선 화살표 연결선 38"/>
            <p:cNvCxnSpPr/>
            <p:nvPr/>
          </p:nvCxnSpPr>
          <p:spPr>
            <a:xfrm>
              <a:off x="5307187" y="3984848"/>
              <a:ext cx="5590798" cy="56603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5307187" y="3663869"/>
              <a:ext cx="53829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Two Air-Motors for injecting air and two valves for bleeding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307187" y="5466018"/>
            <a:ext cx="5590798" cy="364380"/>
            <a:chOff x="5307187" y="4865726"/>
            <a:chExt cx="5590798" cy="364380"/>
          </a:xfrm>
        </p:grpSpPr>
        <p:cxnSp>
          <p:nvCxnSpPr>
            <p:cNvPr id="41" name="직선 화살표 연결선 40"/>
            <p:cNvCxnSpPr/>
            <p:nvPr/>
          </p:nvCxnSpPr>
          <p:spPr>
            <a:xfrm>
              <a:off x="5307187" y="5173503"/>
              <a:ext cx="5590798" cy="5660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5307187" y="4865726"/>
              <a:ext cx="53829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Neck Air-Pad to secure airway and Head Air-Pad to lift 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355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 52"/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3097545" y="1624240"/>
            <a:ext cx="2298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Before Measurement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DFEF9"/>
              </a:clrFrom>
              <a:clrTo>
                <a:srgbClr val="FDFE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65" y="1919974"/>
            <a:ext cx="3856021" cy="347911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1666" y="3063024"/>
            <a:ext cx="1279727" cy="714368"/>
          </a:xfrm>
          <a:prstGeom prst="rect">
            <a:avLst/>
          </a:prstGeom>
        </p:spPr>
      </p:pic>
      <p:pic>
        <p:nvPicPr>
          <p:cNvPr id="30" name="Picture 2" descr="IPAD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59" y="1881707"/>
            <a:ext cx="3555650" cy="35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3540462" y="3420208"/>
            <a:ext cx="116875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7651340" y="3420208"/>
            <a:ext cx="116875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7086696" y="1624240"/>
            <a:ext cx="2298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After Measurement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920125" y="4903771"/>
            <a:ext cx="2298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Master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5140068" y="5057659"/>
            <a:ext cx="2298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Slave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5140067" y="5074486"/>
            <a:ext cx="2298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Master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8562509" y="3843879"/>
            <a:ext cx="2298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Slave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050" name="Picture 2" descr="BLE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37" y="2790278"/>
            <a:ext cx="641754" cy="5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LE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372" y="2770613"/>
            <a:ext cx="641754" cy="5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94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5" grpId="0"/>
      <p:bldP spid="46" grpId="0"/>
      <p:bldP spid="47" grpId="0"/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 52"/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sp>
        <p:nvSpPr>
          <p:cNvPr id="59" name="자유형 58"/>
          <p:cNvSpPr/>
          <p:nvPr/>
        </p:nvSpPr>
        <p:spPr>
          <a:xfrm>
            <a:off x="7469901" y="4531334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cxnSp>
        <p:nvCxnSpPr>
          <p:cNvPr id="4" name="직선 연결선 3"/>
          <p:cNvCxnSpPr/>
          <p:nvPr/>
        </p:nvCxnSpPr>
        <p:spPr>
          <a:xfrm>
            <a:off x="455023" y="759175"/>
            <a:ext cx="40508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9596" y="235955"/>
            <a:ext cx="3321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 &amp; Operating</a:t>
            </a:r>
            <a:endParaRPr lang="ko-KR" altLang="en-U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594" r="5552" b="18223"/>
          <a:stretch/>
        </p:blipFill>
        <p:spPr>
          <a:xfrm>
            <a:off x="4735469" y="2377961"/>
            <a:ext cx="2186055" cy="27644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6576" r="13877" b="21150"/>
          <a:stretch/>
        </p:blipFill>
        <p:spPr>
          <a:xfrm>
            <a:off x="8634962" y="810472"/>
            <a:ext cx="2153135" cy="27678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14461" t="16926" r="15714" b="29844"/>
          <a:stretch/>
        </p:blipFill>
        <p:spPr>
          <a:xfrm>
            <a:off x="8634962" y="3798623"/>
            <a:ext cx="2153135" cy="2773192"/>
          </a:xfrm>
          <a:prstGeom prst="rect">
            <a:avLst/>
          </a:prstGeom>
        </p:spPr>
      </p:pic>
      <p:cxnSp>
        <p:nvCxnSpPr>
          <p:cNvPr id="8" name="꺾인 연결선 7"/>
          <p:cNvCxnSpPr>
            <a:stCxn id="2" idx="3"/>
            <a:endCxn id="3" idx="1"/>
          </p:cNvCxnSpPr>
          <p:nvPr/>
        </p:nvCxnSpPr>
        <p:spPr>
          <a:xfrm flipV="1">
            <a:off x="6921524" y="2194376"/>
            <a:ext cx="1713438" cy="156581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2" idx="3"/>
            <a:endCxn id="7" idx="1"/>
          </p:cNvCxnSpPr>
          <p:nvPr/>
        </p:nvCxnSpPr>
        <p:spPr>
          <a:xfrm>
            <a:off x="6921524" y="3760194"/>
            <a:ext cx="1713438" cy="142502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7982" t="20597" b="22969"/>
          <a:stretch/>
        </p:blipFill>
        <p:spPr>
          <a:xfrm>
            <a:off x="1020624" y="2377961"/>
            <a:ext cx="2621817" cy="28585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1182512" y="1886598"/>
            <a:ext cx="2298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TAG &amp; Arduino Power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4679477" y="1886598"/>
            <a:ext cx="2298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PAAR Band Setting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49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자유형 58"/>
          <p:cNvSpPr/>
          <p:nvPr/>
        </p:nvSpPr>
        <p:spPr>
          <a:xfrm>
            <a:off x="7469901" y="4531334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DFEF9"/>
              </a:clrFrom>
              <a:clrTo>
                <a:srgbClr val="FDFE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80" y="1767376"/>
            <a:ext cx="3288682" cy="29672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73719" y="2663632"/>
            <a:ext cx="2104409" cy="1174721"/>
          </a:xfrm>
          <a:prstGeom prst="rect">
            <a:avLst/>
          </a:prstGeom>
        </p:spPr>
      </p:pic>
      <p:pic>
        <p:nvPicPr>
          <p:cNvPr id="3074" name="Picture 2" descr="arduino 4 Relays shield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884" y="1813640"/>
            <a:ext cx="2853438" cy="285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 flipV="1">
            <a:off x="2647506" y="2663632"/>
            <a:ext cx="0" cy="71238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3622927" y="3240359"/>
            <a:ext cx="988828" cy="1063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7040092" y="3229727"/>
            <a:ext cx="988828" cy="1063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1031250" y="1233523"/>
            <a:ext cx="304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Transmit Breathe Min, Max,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Avg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Spo2 values every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second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1313285" y="4667078"/>
            <a:ext cx="30485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Apnea Risk Level Algorithm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Risk Level Determination and Pillow Control Setting accordingly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54" y="4359152"/>
            <a:ext cx="34194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2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752734" y="769808"/>
            <a:ext cx="40508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6110" y="235955"/>
            <a:ext cx="4208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ARL Algorithm </a:t>
            </a:r>
            <a:r>
              <a:rPr lang="en-US" altLang="ko-KR" sz="2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FlowChart</a:t>
            </a:r>
            <a:endParaRPr lang="ko-KR" altLang="en-U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584250" y="1482994"/>
            <a:ext cx="1924493" cy="192449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Breathe Min, Max, </a:t>
            </a:r>
            <a:r>
              <a:rPr lang="en-US" altLang="ko-KR" dirty="0" err="1" smtClean="0"/>
              <a:t>Avg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584250" y="3519376"/>
            <a:ext cx="1924494" cy="192449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Spo2 </a:t>
            </a:r>
            <a:r>
              <a:rPr lang="en-US" altLang="ko-KR" dirty="0" smtClean="0"/>
              <a:t>Value Min, Max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2" idx="6"/>
          </p:cNvCxnSpPr>
          <p:nvPr/>
        </p:nvCxnSpPr>
        <p:spPr>
          <a:xfrm>
            <a:off x="3508743" y="2445241"/>
            <a:ext cx="1594884" cy="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5103627" y="1482994"/>
            <a:ext cx="1924493" cy="19244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Apnea Level Breathe</a:t>
            </a:r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508743" y="4481374"/>
            <a:ext cx="1594884" cy="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5103627" y="3519127"/>
            <a:ext cx="1924493" cy="19244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Apnea Level Spo2</a:t>
            </a:r>
            <a:endParaRPr lang="ko-KR" altLang="en-US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028120" y="2444992"/>
            <a:ext cx="1594884" cy="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8623004" y="1482994"/>
            <a:ext cx="1924493" cy="192449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Apnea Interval 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8623004" y="3519127"/>
            <a:ext cx="1924493" cy="192449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Determine Apnea Risk Level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endCxn id="21" idx="1"/>
          </p:cNvCxnSpPr>
          <p:nvPr/>
        </p:nvCxnSpPr>
        <p:spPr>
          <a:xfrm>
            <a:off x="6921794" y="2838893"/>
            <a:ext cx="1983045" cy="96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6" idx="6"/>
            <a:endCxn id="21" idx="2"/>
          </p:cNvCxnSpPr>
          <p:nvPr/>
        </p:nvCxnSpPr>
        <p:spPr>
          <a:xfrm>
            <a:off x="7028120" y="4481374"/>
            <a:ext cx="1594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60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752734" y="769808"/>
            <a:ext cx="40508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6110" y="235955"/>
            <a:ext cx="4208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ARL Algorithm </a:t>
            </a:r>
            <a:r>
              <a:rPr lang="en-US" altLang="ko-KR" sz="2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FlowChart</a:t>
            </a:r>
            <a:endParaRPr lang="ko-KR" altLang="en-U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3503957" y="2340905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2"/>
          <a:srcRect l="10071" t="46603" b="-1"/>
          <a:stretch/>
        </p:blipFill>
        <p:spPr>
          <a:xfrm>
            <a:off x="956930" y="1105786"/>
            <a:ext cx="10035625" cy="2759535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cxnSp>
        <p:nvCxnSpPr>
          <p:cNvPr id="87" name="직선 화살표 연결선 86"/>
          <p:cNvCxnSpPr/>
          <p:nvPr/>
        </p:nvCxnSpPr>
        <p:spPr>
          <a:xfrm>
            <a:off x="1967834" y="2270578"/>
            <a:ext cx="4193176" cy="70974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1967834" y="1443264"/>
            <a:ext cx="0" cy="8273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4519648" y="1443264"/>
            <a:ext cx="0" cy="8273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6975769" y="1443264"/>
            <a:ext cx="0" cy="8273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9740234" y="1443264"/>
            <a:ext cx="0" cy="8273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>
            <a:off x="4519646" y="2243140"/>
            <a:ext cx="4193177" cy="49823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6172453" y="2666009"/>
            <a:ext cx="0" cy="8273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8747457" y="2666009"/>
            <a:ext cx="0" cy="8273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10236015" y="2666009"/>
            <a:ext cx="0" cy="8273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563120" y="875547"/>
            <a:ext cx="1913052" cy="369332"/>
          </a:xfrm>
          <a:prstGeom prst="rect">
            <a:avLst/>
          </a:prstGeom>
          <a:solidFill>
            <a:schemeClr val="accent5">
              <a:lumMod val="7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Apnea </a:t>
            </a:r>
            <a:r>
              <a:rPr lang="en-US" altLang="ko-KR" dirty="0" smtClean="0"/>
              <a:t>End </a:t>
            </a:r>
            <a:r>
              <a:rPr lang="en-US" altLang="ko-KR" dirty="0"/>
              <a:t>Point</a:t>
            </a:r>
            <a:endParaRPr lang="ko-KR" altLang="en-US" dirty="0"/>
          </a:p>
        </p:txBody>
      </p:sp>
      <p:sp>
        <p:nvSpPr>
          <p:cNvPr id="97" name="타원 96"/>
          <p:cNvSpPr/>
          <p:nvPr/>
        </p:nvSpPr>
        <p:spPr>
          <a:xfrm>
            <a:off x="1866824" y="1312011"/>
            <a:ext cx="202019" cy="202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4421296" y="1284573"/>
            <a:ext cx="202019" cy="202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6869443" y="1284573"/>
            <a:ext cx="202019" cy="202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9639224" y="1284573"/>
            <a:ext cx="202019" cy="202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4519647" y="2105269"/>
            <a:ext cx="2450805" cy="0"/>
          </a:xfrm>
          <a:prstGeom prst="straightConnector1">
            <a:avLst/>
          </a:prstGeom>
          <a:ln w="2857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4931632" y="1692683"/>
            <a:ext cx="1736373" cy="369332"/>
          </a:xfrm>
          <a:prstGeom prst="rect">
            <a:avLst/>
          </a:prstGeom>
          <a:solidFill>
            <a:srgbClr val="92D050">
              <a:alpha val="6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Apnea Interval</a:t>
            </a:r>
            <a:endParaRPr lang="ko-KR" altLang="en-US" dirty="0"/>
          </a:p>
        </p:txBody>
      </p:sp>
      <p:sp>
        <p:nvSpPr>
          <p:cNvPr id="103" name="직사각형 102"/>
          <p:cNvSpPr/>
          <p:nvPr/>
        </p:nvSpPr>
        <p:spPr>
          <a:xfrm>
            <a:off x="5730949" y="2666009"/>
            <a:ext cx="4763386" cy="538478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7283534" y="2242395"/>
            <a:ext cx="3095719" cy="369332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Spo2 ( Min, Max, Deviation )</a:t>
            </a:r>
            <a:endParaRPr lang="ko-KR" altLang="en-US" dirty="0"/>
          </a:p>
        </p:txBody>
      </p:sp>
      <p:sp>
        <p:nvSpPr>
          <p:cNvPr id="105" name="직사각형 104"/>
          <p:cNvSpPr/>
          <p:nvPr/>
        </p:nvSpPr>
        <p:spPr>
          <a:xfrm>
            <a:off x="1733107" y="1231811"/>
            <a:ext cx="8502908" cy="279748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28840" y="864382"/>
            <a:ext cx="2077985" cy="369332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Apnea </a:t>
            </a:r>
            <a:r>
              <a:rPr lang="en-US" altLang="ko-KR" dirty="0" smtClean="0"/>
              <a:t>Start Point</a:t>
            </a:r>
            <a:endParaRPr lang="ko-KR" alt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5931459" y="862435"/>
            <a:ext cx="2077985" cy="369332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Apnea </a:t>
            </a:r>
            <a:r>
              <a:rPr lang="en-US" altLang="ko-KR" dirty="0" smtClean="0"/>
              <a:t>Start Point</a:t>
            </a:r>
            <a:endParaRPr lang="ko-KR" alt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8783707" y="862435"/>
            <a:ext cx="1913052" cy="369332"/>
          </a:xfrm>
          <a:prstGeom prst="rect">
            <a:avLst/>
          </a:prstGeom>
          <a:solidFill>
            <a:schemeClr val="accent5">
              <a:lumMod val="7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Apnea </a:t>
            </a:r>
            <a:r>
              <a:rPr lang="en-US" altLang="ko-KR" dirty="0" smtClean="0"/>
              <a:t>End </a:t>
            </a:r>
            <a:r>
              <a:rPr lang="en-US" altLang="ko-KR" dirty="0"/>
              <a:t>Point</a:t>
            </a:r>
            <a:endParaRPr lang="ko-KR" altLang="en-US" dirty="0"/>
          </a:p>
        </p:txBody>
      </p:sp>
      <p:grpSp>
        <p:nvGrpSpPr>
          <p:cNvPr id="109" name="그룹 108"/>
          <p:cNvGrpSpPr/>
          <p:nvPr/>
        </p:nvGrpSpPr>
        <p:grpSpPr>
          <a:xfrm>
            <a:off x="1203019" y="3968951"/>
            <a:ext cx="7855920" cy="545432"/>
            <a:chOff x="1341243" y="1124819"/>
            <a:chExt cx="7855920" cy="545432"/>
          </a:xfrm>
        </p:grpSpPr>
        <p:cxnSp>
          <p:nvCxnSpPr>
            <p:cNvPr id="110" name="직선 화살표 연결선 109"/>
            <p:cNvCxnSpPr/>
            <p:nvPr/>
          </p:nvCxnSpPr>
          <p:spPr>
            <a:xfrm>
              <a:off x="1654904" y="1657049"/>
              <a:ext cx="7542259" cy="13202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1341243" y="1124819"/>
              <a:ext cx="78559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B_Max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B_Min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B_Avg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: Current Breathe Min, Max, Average,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B_Count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: Time of breathing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/>
              </a:r>
              <a:b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B_avg_diff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Breathe Average Diff) = abs(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Breathe_average_First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–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Breathe_average_Current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)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1203019" y="4646477"/>
            <a:ext cx="7451883" cy="341913"/>
            <a:chOff x="1341242" y="2354110"/>
            <a:chExt cx="7451883" cy="341913"/>
          </a:xfrm>
        </p:grpSpPr>
        <p:cxnSp>
          <p:nvCxnSpPr>
            <p:cNvPr id="113" name="직선 화살표 연결선 112"/>
            <p:cNvCxnSpPr/>
            <p:nvPr/>
          </p:nvCxnSpPr>
          <p:spPr>
            <a:xfrm>
              <a:off x="1654904" y="2675089"/>
              <a:ext cx="6914938" cy="20934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1341242" y="2354110"/>
              <a:ext cx="7451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apnea_time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: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Time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duration of apnea, if it exceeds 10 seconds, it is judged to be apnea</a:t>
              </a: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1203020" y="5074339"/>
            <a:ext cx="7228599" cy="535998"/>
            <a:chOff x="1341242" y="3562447"/>
            <a:chExt cx="7228599" cy="535998"/>
          </a:xfrm>
        </p:grpSpPr>
        <p:cxnSp>
          <p:nvCxnSpPr>
            <p:cNvPr id="116" name="직선 화살표 연결선 115"/>
            <p:cNvCxnSpPr/>
            <p:nvPr/>
          </p:nvCxnSpPr>
          <p:spPr>
            <a:xfrm flipV="1">
              <a:off x="1680174" y="4085667"/>
              <a:ext cx="3745859" cy="12778"/>
            </a:xfrm>
            <a:prstGeom prst="straightConnector1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1341242" y="3562447"/>
              <a:ext cx="7228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S_Max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S_Min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Current Spo2 Min, Max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S_Min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: Current apnea interval minimum Spo2</a:t>
              </a: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1203019" y="5688313"/>
            <a:ext cx="6324831" cy="351685"/>
            <a:chOff x="1341242" y="4511601"/>
            <a:chExt cx="6324831" cy="351685"/>
          </a:xfrm>
        </p:grpSpPr>
        <p:cxnSp>
          <p:nvCxnSpPr>
            <p:cNvPr id="119" name="직선 화살표 연결선 118"/>
            <p:cNvCxnSpPr/>
            <p:nvPr/>
          </p:nvCxnSpPr>
          <p:spPr>
            <a:xfrm>
              <a:off x="1680174" y="4832156"/>
              <a:ext cx="5890207" cy="3113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1341242" y="4511601"/>
              <a:ext cx="63248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spo2_cnt_dec, 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spo2_cnt_inc : spo2 Variable for the minimum value check</a:t>
              </a: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1203019" y="6050632"/>
            <a:ext cx="7855920" cy="529768"/>
            <a:chOff x="1341243" y="5774362"/>
            <a:chExt cx="7855920" cy="529768"/>
          </a:xfrm>
        </p:grpSpPr>
        <p:cxnSp>
          <p:nvCxnSpPr>
            <p:cNvPr id="122" name="직선 화살표 연결선 121"/>
            <p:cNvCxnSpPr/>
            <p:nvPr/>
          </p:nvCxnSpPr>
          <p:spPr>
            <a:xfrm flipV="1">
              <a:off x="1654904" y="6297582"/>
              <a:ext cx="6096231" cy="654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1341243" y="5774362"/>
              <a:ext cx="78559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Apnea_interval_enable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: Variables for checking the interval between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apneas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Apnea_level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Increased levels at 10-second intervals with apnea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7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컬러컬러">
      <a:dk1>
        <a:sysClr val="windowText" lastClr="000000"/>
      </a:dk1>
      <a:lt1>
        <a:sysClr val="window" lastClr="FFFFFF"/>
      </a:lt1>
      <a:dk2>
        <a:srgbClr val="595959"/>
      </a:dk2>
      <a:lt2>
        <a:srgbClr val="E7E6E6"/>
      </a:lt2>
      <a:accent1>
        <a:srgbClr val="4F4E53"/>
      </a:accent1>
      <a:accent2>
        <a:srgbClr val="F2E8DE"/>
      </a:accent2>
      <a:accent3>
        <a:srgbClr val="5D141B"/>
      </a:accent3>
      <a:accent4>
        <a:srgbClr val="C52436"/>
      </a:accent4>
      <a:accent5>
        <a:srgbClr val="F7E1A7"/>
      </a:accent5>
      <a:accent6>
        <a:srgbClr val="2F5496"/>
      </a:accent6>
      <a:hlink>
        <a:srgbClr val="262626"/>
      </a:hlink>
      <a:folHlink>
        <a:srgbClr val="262626"/>
      </a:folHlink>
    </a:clrScheme>
    <a:fontScheme name="사용자 지정 24">
      <a:majorFont>
        <a:latin typeface="Arial"/>
        <a:ea typeface="나눔고딕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2263</TotalTime>
  <Words>362</Words>
  <Application>Microsoft Office PowerPoint</Application>
  <PresentationFormat>와이드스크린</PresentationFormat>
  <Paragraphs>77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</vt:lpstr>
      <vt:lpstr>나눔고딕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Windows 사용자</cp:lastModifiedBy>
  <cp:revision>55</cp:revision>
  <dcterms:created xsi:type="dcterms:W3CDTF">2015-12-15T01:40:36Z</dcterms:created>
  <dcterms:modified xsi:type="dcterms:W3CDTF">2018-10-01T05:00:25Z</dcterms:modified>
</cp:coreProperties>
</file>